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6" r:id="rId8"/>
    <p:sldId id="265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85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191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209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75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8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9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37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593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772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007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115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681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14" r:id="rId4"/>
    <p:sldLayoutId id="2147483715" r:id="rId5"/>
    <p:sldLayoutId id="2147483720" r:id="rId6"/>
    <p:sldLayoutId id="2147483716" r:id="rId7"/>
    <p:sldLayoutId id="2147483717" r:id="rId8"/>
    <p:sldLayoutId id="2147483718" r:id="rId9"/>
    <p:sldLayoutId id="2147483719" r:id="rId10"/>
    <p:sldLayoutId id="214748372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fondo astratto con cubi">
            <a:extLst>
              <a:ext uri="{FF2B5EF4-FFF2-40B4-BE49-F238E27FC236}">
                <a16:creationId xmlns:a16="http://schemas.microsoft.com/office/drawing/2014/main" id="{134441AB-4F95-348B-6E29-60E54728FB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66" b="2"/>
          <a:stretch/>
        </p:blipFill>
        <p:spPr>
          <a:xfrm>
            <a:off x="20" y="1074544"/>
            <a:ext cx="7573364" cy="506986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AFB9E8B-94C6-41B2-93C6-40623587C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3503" y="1709530"/>
            <a:ext cx="3754671" cy="2528515"/>
          </a:xfrm>
        </p:spPr>
        <p:txBody>
          <a:bodyPr anchor="b">
            <a:normAutofit/>
          </a:bodyPr>
          <a:lstStyle/>
          <a:p>
            <a:r>
              <a:rPr lang="it-IT" sz="3600" dirty="0">
                <a:solidFill>
                  <a:schemeClr val="bg1"/>
                </a:solidFill>
              </a:rPr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E4E19D7-BFE5-43E3-BB7D-B102728E6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6915" y="4238046"/>
            <a:ext cx="3751260" cy="1741404"/>
          </a:xfrm>
        </p:spPr>
        <p:txBody>
          <a:bodyPr anchor="t">
            <a:norm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Felice Simone Coniglio</a:t>
            </a:r>
          </a:p>
          <a:p>
            <a:r>
              <a:rPr lang="it-IT" sz="2000" dirty="0">
                <a:solidFill>
                  <a:schemeClr val="bg1"/>
                </a:solidFill>
              </a:rPr>
              <a:t>1000001151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7534656" cy="7345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23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3E2A82-3502-4B88-9A0A-E155CA5D50C3}"/>
              </a:ext>
            </a:extLst>
          </p:cNvPr>
          <p:cNvSpPr txBox="1"/>
          <p:nvPr/>
        </p:nvSpPr>
        <p:spPr>
          <a:xfrm>
            <a:off x="1016702" y="4732960"/>
            <a:ext cx="10158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L’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article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ha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-top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60px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-bottom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60px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per separarlo adeguatamente dalle sezioni superiore e inferiore. Ha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con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posizionare al centro le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al suo interno.</a:t>
            </a:r>
            <a:endParaRPr lang="it-IT" b="0" dirty="0">
              <a:solidFill>
                <a:schemeClr val="bg1">
                  <a:lumMod val="95000"/>
                </a:schemeClr>
              </a:solidFill>
              <a:effectLst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386111B-4CEF-4FFF-AD35-9D6A134A6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130" y="647712"/>
            <a:ext cx="8715737" cy="36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4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SECTION</a:t>
            </a:r>
            <a:endParaRPr lang="it-IT" sz="7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11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3E2A82-3502-4B88-9A0A-E155CA5D50C3}"/>
              </a:ext>
            </a:extLst>
          </p:cNvPr>
          <p:cNvSpPr txBox="1"/>
          <p:nvPr/>
        </p:nvSpPr>
        <p:spPr>
          <a:xfrm>
            <a:off x="1016702" y="1859339"/>
            <a:ext cx="1015859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Le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all’interno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dell’article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contengono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titoli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dei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paragrafi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, enumerate, e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paragrafi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 err="1">
                <a:solidFill>
                  <a:schemeClr val="bg1">
                    <a:lumMod val="95000"/>
                  </a:schemeClr>
                </a:solidFill>
                <a:effectLst/>
              </a:rPr>
              <a:t>stessi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. Hanno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direction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posizionare adeguatamente gli elementi al suo interno.</a:t>
            </a:r>
          </a:p>
          <a:p>
            <a:pPr algn="just"/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All’interno </a:t>
            </a:r>
            <a:r>
              <a:rPr lang="it-IT">
                <a:solidFill>
                  <a:schemeClr val="bg1">
                    <a:lumMod val="95000"/>
                  </a:schemeClr>
                </a:solidFill>
              </a:rPr>
              <a:t>di ogni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sono presenti:</a:t>
            </a:r>
          </a:p>
          <a:p>
            <a:pPr algn="just"/>
            <a:endParaRPr lang="it-IT" b="0" dirty="0">
              <a:solidFill>
                <a:schemeClr val="bg1">
                  <a:lumMod val="9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un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di classe </a:t>
            </a:r>
            <a:r>
              <a:rPr lang="it-IT" dirty="0">
                <a:solidFill>
                  <a:srgbClr val="CE9178"/>
                </a:solidFill>
                <a:latin typeface="Consolas" panose="020B0609020204030204" pitchFamily="49" charset="0"/>
              </a:rPr>
              <a:t>.i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ndex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, contenente il numero del paragrafo, con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per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allinearlo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correttamente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40px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;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un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di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classe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con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66vw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. Al suo interno sono collocati il titolo del paragrafo, il paragrafo stesso e delle immagini descrittive.</a:t>
            </a:r>
            <a:endParaRPr lang="it-IT" b="0" dirty="0">
              <a:solidFill>
                <a:schemeClr val="bg1">
                  <a:lumMod val="9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70985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FOOTER</a:t>
            </a:r>
            <a:endParaRPr lang="it-IT" sz="7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1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3E2A82-3502-4B88-9A0A-E155CA5D50C3}"/>
              </a:ext>
            </a:extLst>
          </p:cNvPr>
          <p:cNvSpPr txBox="1"/>
          <p:nvPr/>
        </p:nvSpPr>
        <p:spPr>
          <a:xfrm>
            <a:off x="1016702" y="3824343"/>
            <a:ext cx="10158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Nel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sono collocate delle informazioni a carattere generale.</a:t>
            </a:r>
          </a:p>
          <a:p>
            <a:pPr algn="just"/>
            <a:endParaRPr lang="it-IT" dirty="0">
              <a:solidFill>
                <a:srgbClr val="D4D4D4"/>
              </a:solidFill>
            </a:endParaRPr>
          </a:p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Al suo interno sono presenti due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dirty="0">
                <a:solidFill>
                  <a:srgbClr val="D4D4D4"/>
                </a:solidFill>
              </a:rPr>
              <a:t>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contententi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informazioni sull’autore e dei link.</a:t>
            </a:r>
            <a:endParaRPr lang="it-IT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72B4D22-AE12-4DC2-84E1-FC224F527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441" y="1938129"/>
            <a:ext cx="7097115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57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CSS PER LAYOUT RESPONSIVE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844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3E2A82-3502-4B88-9A0A-E155CA5D50C3}"/>
              </a:ext>
            </a:extLst>
          </p:cNvPr>
          <p:cNvSpPr txBox="1"/>
          <p:nvPr/>
        </p:nvSpPr>
        <p:spPr>
          <a:xfrm>
            <a:off x="1016703" y="689789"/>
            <a:ext cx="1015859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Alcuni selettori CSS necessitano di alcune modifiche per mantenere una buona visualizzazione del contenuto anche su dispositivi mobile.</a:t>
            </a:r>
          </a:p>
          <a:p>
            <a:pPr algn="just"/>
            <a:endParaRPr lang="it-IT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Le modifiche principali riguardano le dimensioni dei font, dei margini e dei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padding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pPr algn="just"/>
            <a:endParaRPr lang="it-IT" dirty="0">
              <a:solidFill>
                <a:schemeClr val="bg1">
                  <a:lumMod val="95000"/>
                </a:schemeClr>
              </a:solidFill>
            </a:endParaRPr>
          </a:p>
          <a:p>
            <a:pPr algn="just"/>
            <a:r>
              <a:rPr lang="it-IT" b="1" dirty="0">
                <a:solidFill>
                  <a:schemeClr val="bg1">
                    <a:lumMod val="95000"/>
                  </a:schemeClr>
                </a:solidFill>
              </a:rPr>
              <a:t>e.g.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quando la larghezza della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viewport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è minore di 500px:</a:t>
            </a:r>
          </a:p>
          <a:p>
            <a:pPr algn="just"/>
            <a:endParaRPr lang="it-IT" dirty="0">
              <a:solidFill>
                <a:srgbClr val="9CDCFE"/>
              </a:solidFill>
              <a:latin typeface="Consolas" panose="020B0609020204030204" pitchFamily="49" charset="0"/>
            </a:endParaRPr>
          </a:p>
          <a:p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just"/>
            <a:endParaRPr lang="it-IT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2A0242-F104-4912-B133-588667029BE6}"/>
              </a:ext>
            </a:extLst>
          </p:cNvPr>
          <p:cNvSpPr txBox="1"/>
          <p:nvPr/>
        </p:nvSpPr>
        <p:spPr>
          <a:xfrm>
            <a:off x="6457986" y="2513752"/>
            <a:ext cx="471731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.index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	width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70vw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lvl="1"/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direction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justify-content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-items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lvl="1"/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1em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align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43144F9-2560-48E8-8F46-1C80A9D65F13}"/>
              </a:ext>
            </a:extLst>
          </p:cNvPr>
          <p:cNvSpPr txBox="1"/>
          <p:nvPr/>
        </p:nvSpPr>
        <p:spPr>
          <a:xfrm>
            <a:off x="1949185" y="3058160"/>
            <a:ext cx="357632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@media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max-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40vh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1.2em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#logo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1.4em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8513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DIMENSIONI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39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5A6A3A7-22F2-4775-869F-911346987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726936"/>
            <a:ext cx="8788852" cy="5404128"/>
          </a:xfrm>
          <a:prstGeom prst="rect">
            <a:avLst/>
          </a:prstGeom>
        </p:spPr>
      </p:pic>
      <p:sp>
        <p:nvSpPr>
          <p:cNvPr id="6" name="Parentesi graffa chiusa 5">
            <a:extLst>
              <a:ext uri="{FF2B5EF4-FFF2-40B4-BE49-F238E27FC236}">
                <a16:creationId xmlns:a16="http://schemas.microsoft.com/office/drawing/2014/main" id="{51C91E5F-1935-4C26-822D-52774D149372}"/>
              </a:ext>
            </a:extLst>
          </p:cNvPr>
          <p:cNvSpPr/>
          <p:nvPr/>
        </p:nvSpPr>
        <p:spPr>
          <a:xfrm>
            <a:off x="9982426" y="726936"/>
            <a:ext cx="508000" cy="4749304"/>
          </a:xfrm>
          <a:prstGeom prst="rightBrace">
            <a:avLst/>
          </a:prstGeom>
          <a:solidFill>
            <a:srgbClr val="FF0000"/>
          </a:solidFill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D2F47E-4DD2-49F1-BFAB-968818F2A69F}"/>
              </a:ext>
            </a:extLst>
          </p:cNvPr>
          <p:cNvSpPr txBox="1"/>
          <p:nvPr/>
        </p:nvSpPr>
        <p:spPr>
          <a:xfrm>
            <a:off x="10566400" y="2927866"/>
            <a:ext cx="98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500px</a:t>
            </a:r>
          </a:p>
        </p:txBody>
      </p:sp>
      <p:sp>
        <p:nvSpPr>
          <p:cNvPr id="11" name="Parentesi quadra aperta 10">
            <a:extLst>
              <a:ext uri="{FF2B5EF4-FFF2-40B4-BE49-F238E27FC236}">
                <a16:creationId xmlns:a16="http://schemas.microsoft.com/office/drawing/2014/main" id="{509B1653-5B00-499F-98A7-84C8080FD653}"/>
              </a:ext>
            </a:extLst>
          </p:cNvPr>
          <p:cNvSpPr/>
          <p:nvPr/>
        </p:nvSpPr>
        <p:spPr>
          <a:xfrm rot="5400000">
            <a:off x="5275693" y="-696601"/>
            <a:ext cx="421640" cy="6827294"/>
          </a:xfrm>
          <a:prstGeom prst="leftBracket">
            <a:avLst/>
          </a:prstGeom>
          <a:noFill/>
          <a:ln>
            <a:solidFill>
              <a:srgbClr val="FFF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4548938-7CA7-4419-8E3C-8E1725D3AE4D}"/>
              </a:ext>
            </a:extLst>
          </p:cNvPr>
          <p:cNvSpPr txBox="1"/>
          <p:nvPr/>
        </p:nvSpPr>
        <p:spPr>
          <a:xfrm>
            <a:off x="5019266" y="2136894"/>
            <a:ext cx="98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FF00"/>
                </a:solidFill>
              </a:rPr>
              <a:t>780px</a:t>
            </a:r>
          </a:p>
        </p:txBody>
      </p:sp>
    </p:spTree>
    <p:extLst>
      <p:ext uri="{BB962C8B-B14F-4D97-AF65-F5344CB8AC3E}">
        <p14:creationId xmlns:p14="http://schemas.microsoft.com/office/powerpoint/2010/main" val="2882402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8FC1D56-9FEB-4D62-A9F2-6037D5CE4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01" y="1638262"/>
            <a:ext cx="10690398" cy="3581476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3B2A1D0C-7756-41EE-9F99-89C542D02E2B}"/>
              </a:ext>
            </a:extLst>
          </p:cNvPr>
          <p:cNvSpPr/>
          <p:nvPr/>
        </p:nvSpPr>
        <p:spPr>
          <a:xfrm>
            <a:off x="2133600" y="4104640"/>
            <a:ext cx="5120640" cy="690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7E1672C5-B914-4156-A202-CDFB54315B7A}"/>
              </a:ext>
            </a:extLst>
          </p:cNvPr>
          <p:cNvCxnSpPr/>
          <p:nvPr/>
        </p:nvCxnSpPr>
        <p:spPr>
          <a:xfrm flipV="1">
            <a:off x="6835775" y="2411942"/>
            <a:ext cx="0" cy="1157816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5EE74885-1DCE-428D-8301-BF85DA11D5AB}"/>
              </a:ext>
            </a:extLst>
          </p:cNvPr>
          <p:cNvCxnSpPr/>
          <p:nvPr/>
        </p:nvCxnSpPr>
        <p:spPr>
          <a:xfrm>
            <a:off x="6096000" y="3571875"/>
            <a:ext cx="7429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FE7F3770-46FE-499E-B141-BD014994AE97}"/>
              </a:ext>
            </a:extLst>
          </p:cNvPr>
          <p:cNvCxnSpPr>
            <a:cxnSpLocks/>
          </p:cNvCxnSpPr>
          <p:nvPr/>
        </p:nvCxnSpPr>
        <p:spPr>
          <a:xfrm>
            <a:off x="5521325" y="2411942"/>
            <a:ext cx="13144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59DF5D51-558A-4D23-B66F-3432E890A1A5}"/>
              </a:ext>
            </a:extLst>
          </p:cNvPr>
          <p:cNvCxnSpPr/>
          <p:nvPr/>
        </p:nvCxnSpPr>
        <p:spPr>
          <a:xfrm flipV="1">
            <a:off x="5521325" y="2411942"/>
            <a:ext cx="0" cy="578908"/>
          </a:xfrm>
          <a:prstGeom prst="straightConnector1">
            <a:avLst/>
          </a:prstGeom>
          <a:ln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4C4E4B25-6155-4F20-BB04-A4FA1526E22A}"/>
              </a:ext>
            </a:extLst>
          </p:cNvPr>
          <p:cNvSpPr txBox="1"/>
          <p:nvPr/>
        </p:nvSpPr>
        <p:spPr>
          <a:xfrm>
            <a:off x="7254240" y="4265414"/>
            <a:ext cx="910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60px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A45565AA-CE9A-4D79-99BE-01B349FD2C63}"/>
              </a:ext>
            </a:extLst>
          </p:cNvPr>
          <p:cNvSpPr txBox="1"/>
          <p:nvPr/>
        </p:nvSpPr>
        <p:spPr>
          <a:xfrm>
            <a:off x="6908800" y="3141133"/>
            <a:ext cx="948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100px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973026DC-194B-41AF-B410-A35EBA0BD449}"/>
              </a:ext>
            </a:extLst>
          </p:cNvPr>
          <p:cNvSpPr txBox="1"/>
          <p:nvPr/>
        </p:nvSpPr>
        <p:spPr>
          <a:xfrm>
            <a:off x="4766734" y="2502119"/>
            <a:ext cx="795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50px</a:t>
            </a:r>
          </a:p>
        </p:txBody>
      </p:sp>
    </p:spTree>
    <p:extLst>
      <p:ext uri="{BB962C8B-B14F-4D97-AF65-F5344CB8AC3E}">
        <p14:creationId xmlns:p14="http://schemas.microsoft.com/office/powerpoint/2010/main" val="364411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5FF644D-5C0D-493A-9E15-3432E4789112}"/>
              </a:ext>
            </a:extLst>
          </p:cNvPr>
          <p:cNvSpPr txBox="1"/>
          <p:nvPr/>
        </p:nvSpPr>
        <p:spPr>
          <a:xfrm>
            <a:off x="637874" y="2934455"/>
            <a:ext cx="3616073" cy="2840139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LAYOUT DESKTOP</a:t>
            </a: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3600" b="1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 MOBILE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A4B67F3-0519-4EA8-964E-0324E73A9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3333" y="1225296"/>
            <a:ext cx="2148610" cy="4407408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4CE50A25-23E4-44AC-A4E5-38C15E086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00792" y="773513"/>
            <a:ext cx="64008" cy="53858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3A0E7D2C-4D41-4DB5-9478-F056F342F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731" y="2171504"/>
            <a:ext cx="3188861" cy="255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389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AAFAD3E-03F8-40B0-A125-65155E29B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760" y="965864"/>
            <a:ext cx="10570480" cy="4926272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5FF7D7B0-0E36-461E-AD9A-97802B1B2B4D}"/>
              </a:ext>
            </a:extLst>
          </p:cNvPr>
          <p:cNvSpPr/>
          <p:nvPr/>
        </p:nvSpPr>
        <p:spPr>
          <a:xfrm>
            <a:off x="2413000" y="1329267"/>
            <a:ext cx="448733" cy="456286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D532D60-880B-4AA5-8DB9-E468DCA60D20}"/>
              </a:ext>
            </a:extLst>
          </p:cNvPr>
          <p:cNvSpPr txBox="1"/>
          <p:nvPr/>
        </p:nvSpPr>
        <p:spPr>
          <a:xfrm>
            <a:off x="1697566" y="3426035"/>
            <a:ext cx="93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40px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BDCE127B-6F28-4612-890C-D5BCD812F00C}"/>
              </a:ext>
            </a:extLst>
          </p:cNvPr>
          <p:cNvSpPr/>
          <p:nvPr/>
        </p:nvSpPr>
        <p:spPr>
          <a:xfrm>
            <a:off x="2861733" y="2455333"/>
            <a:ext cx="7408334" cy="2624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E55724F-5648-4AD1-950F-84BBAE0B361D}"/>
              </a:ext>
            </a:extLst>
          </p:cNvPr>
          <p:cNvSpPr txBox="1"/>
          <p:nvPr/>
        </p:nvSpPr>
        <p:spPr>
          <a:xfrm>
            <a:off x="10270067" y="2401900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20px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8D485A05-70ED-4BF4-82E5-D137CB4D927D}"/>
              </a:ext>
            </a:extLst>
          </p:cNvPr>
          <p:cNvSpPr/>
          <p:nvPr/>
        </p:nvSpPr>
        <p:spPr>
          <a:xfrm>
            <a:off x="2861733" y="4453466"/>
            <a:ext cx="7408334" cy="2624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650C313-9751-47BC-8F5C-DFAA2A2D0186}"/>
              </a:ext>
            </a:extLst>
          </p:cNvPr>
          <p:cNvSpPr txBox="1"/>
          <p:nvPr/>
        </p:nvSpPr>
        <p:spPr>
          <a:xfrm>
            <a:off x="10270067" y="4400033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20px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A6665AC5-E548-4BAD-BE9B-4EEEDE81E0E1}"/>
              </a:ext>
            </a:extLst>
          </p:cNvPr>
          <p:cNvSpPr/>
          <p:nvPr/>
        </p:nvSpPr>
        <p:spPr>
          <a:xfrm>
            <a:off x="2861733" y="1811629"/>
            <a:ext cx="7408334" cy="2624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B375A64B-F304-4A4E-8831-824B992C1964}"/>
              </a:ext>
            </a:extLst>
          </p:cNvPr>
          <p:cNvSpPr txBox="1"/>
          <p:nvPr/>
        </p:nvSpPr>
        <p:spPr>
          <a:xfrm>
            <a:off x="10270067" y="1758196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20px</a:t>
            </a:r>
          </a:p>
        </p:txBody>
      </p:sp>
      <p:sp>
        <p:nvSpPr>
          <p:cNvPr id="11" name="Parentesi quadra aperta 10">
            <a:extLst>
              <a:ext uri="{FF2B5EF4-FFF2-40B4-BE49-F238E27FC236}">
                <a16:creationId xmlns:a16="http://schemas.microsoft.com/office/drawing/2014/main" id="{6A0844DE-4190-4CE8-AB12-D7EB7B8BAE1C}"/>
              </a:ext>
            </a:extLst>
          </p:cNvPr>
          <p:cNvSpPr/>
          <p:nvPr/>
        </p:nvSpPr>
        <p:spPr>
          <a:xfrm rot="5400000">
            <a:off x="6084480" y="-2362835"/>
            <a:ext cx="710536" cy="7156030"/>
          </a:xfrm>
          <a:prstGeom prst="leftBracket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3C30A11-C43E-43A3-84FC-D5A86D3C737B}"/>
              </a:ext>
            </a:extLst>
          </p:cNvPr>
          <p:cNvSpPr txBox="1"/>
          <p:nvPr/>
        </p:nvSpPr>
        <p:spPr>
          <a:xfrm>
            <a:off x="6096000" y="536317"/>
            <a:ext cx="1422400" cy="36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66vh</a:t>
            </a:r>
          </a:p>
        </p:txBody>
      </p:sp>
    </p:spTree>
    <p:extLst>
      <p:ext uri="{BB962C8B-B14F-4D97-AF65-F5344CB8AC3E}">
        <p14:creationId xmlns:p14="http://schemas.microsoft.com/office/powerpoint/2010/main" val="742745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03E2192-AEE1-4FDC-A479-3678B7876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76" y="1294585"/>
            <a:ext cx="11339848" cy="426883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383018BC-5E01-4E3C-9796-35C4C74B541C}"/>
              </a:ext>
            </a:extLst>
          </p:cNvPr>
          <p:cNvSpPr/>
          <p:nvPr/>
        </p:nvSpPr>
        <p:spPr>
          <a:xfrm>
            <a:off x="2428240" y="2672080"/>
            <a:ext cx="8148320" cy="142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F26B86C-0591-4190-A73E-D596169F08DF}"/>
              </a:ext>
            </a:extLst>
          </p:cNvPr>
          <p:cNvSpPr txBox="1"/>
          <p:nvPr/>
        </p:nvSpPr>
        <p:spPr>
          <a:xfrm>
            <a:off x="1533516" y="3244334"/>
            <a:ext cx="1006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120px</a:t>
            </a:r>
          </a:p>
        </p:txBody>
      </p:sp>
    </p:spTree>
    <p:extLst>
      <p:ext uri="{BB962C8B-B14F-4D97-AF65-F5344CB8AC3E}">
        <p14:creationId xmlns:p14="http://schemas.microsoft.com/office/powerpoint/2010/main" val="3612315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F522BAB-DA21-4C59-AFFB-66EE4B3E5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2" y="592947"/>
            <a:ext cx="8791787" cy="389508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7200" b="0" cap="all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NAVBAR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52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4C7D36C-4983-457E-A5B7-1A1716C80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647" y="873411"/>
            <a:ext cx="8968705" cy="52104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4103E23-D273-435C-83B8-04C3B9FAB456}"/>
              </a:ext>
            </a:extLst>
          </p:cNvPr>
          <p:cNvSpPr txBox="1"/>
          <p:nvPr/>
        </p:nvSpPr>
        <p:spPr>
          <a:xfrm>
            <a:off x="1611647" y="1977389"/>
            <a:ext cx="89687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Nella </a:t>
            </a:r>
            <a:r>
              <a:rPr lang="it-IT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sono presenti il logo della pagina e alcuni pulsanti di utilità generale.</a:t>
            </a:r>
          </a:p>
          <a:p>
            <a:pPr algn="just"/>
            <a:endParaRPr lang="it-IT" dirty="0"/>
          </a:p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Ha</a:t>
            </a:r>
            <a:r>
              <a:rPr lang="it-IT" dirty="0"/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fixed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mantenerla visibile anche scorrendo la pagina,</a:t>
            </a:r>
            <a:r>
              <a:rPr lang="it-IT" dirty="0"/>
              <a:t> 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e</a:t>
            </a:r>
            <a:r>
              <a:rPr lang="it-IT" dirty="0"/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</a:t>
            </a:r>
            <a:r>
              <a:rPr lang="it-IT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direction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collocare adeguatamente il titolo e i pulsanti al suo interno.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F0C865F7-0E00-4FBA-AC0B-C612BD776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647" y="4086012"/>
            <a:ext cx="5751393" cy="49741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69FB33CB-B63E-4337-9232-C8D5E2073425}"/>
              </a:ext>
            </a:extLst>
          </p:cNvPr>
          <p:cNvSpPr txBox="1"/>
          <p:nvPr/>
        </p:nvSpPr>
        <p:spPr>
          <a:xfrm>
            <a:off x="1611646" y="4937727"/>
            <a:ext cx="896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In modalità responsive, quando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è sotto i </a:t>
            </a:r>
            <a:r>
              <a:rPr lang="it-IT" dirty="0" err="1">
                <a:solidFill>
                  <a:schemeClr val="bg1">
                    <a:lumMod val="95000"/>
                  </a:schemeClr>
                </a:solidFill>
              </a:rPr>
              <a:t>750px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i pulsanti sono sostituiti da un menù formato da tre righe.</a:t>
            </a:r>
          </a:p>
        </p:txBody>
      </p:sp>
    </p:spTree>
    <p:extLst>
      <p:ext uri="{BB962C8B-B14F-4D97-AF65-F5344CB8AC3E}">
        <p14:creationId xmlns:p14="http://schemas.microsoft.com/office/powerpoint/2010/main" val="333529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HEADER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78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B4103E23-D273-435C-83B8-04C3B9FAB456}"/>
              </a:ext>
            </a:extLst>
          </p:cNvPr>
          <p:cNvSpPr txBox="1"/>
          <p:nvPr/>
        </p:nvSpPr>
        <p:spPr>
          <a:xfrm>
            <a:off x="1016702" y="4720589"/>
            <a:ext cx="101585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L’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presenta in background un’immagine con sovrapposto un overlay, ha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500px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e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posizionare correttamente il titolo della pagina. Quest’ultimo è contenuto in un blocco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780px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</a:rPr>
              <a:t> e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2.5em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(rispetto al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16px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del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it-IT" b="0" dirty="0">
              <a:solidFill>
                <a:schemeClr val="bg1">
                  <a:lumMod val="95000"/>
                </a:schemeClr>
              </a:solidFill>
              <a:effectLst/>
            </a:endParaRPr>
          </a:p>
          <a:p>
            <a:endParaRPr lang="it-IT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44D69AE-9EC9-4836-A48F-C8DEAA989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243" y="882727"/>
            <a:ext cx="10463514" cy="329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79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PROFILO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5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38B975B-A017-4CA4-A40B-7965A4D3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051" y="777891"/>
            <a:ext cx="2495898" cy="241016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83E2A82-3502-4B88-9A0A-E155CA5D50C3}"/>
              </a:ext>
            </a:extLst>
          </p:cNvPr>
          <p:cNvSpPr txBox="1"/>
          <p:nvPr/>
        </p:nvSpPr>
        <p:spPr>
          <a:xfrm>
            <a:off x="1016702" y="3955045"/>
            <a:ext cx="101585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Immediatamente dopo l’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 è presente un blocco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 id </a:t>
            </a:r>
            <a:r>
              <a:rPr lang="it-IT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#profile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. Questo ha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con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flex-direction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e </a:t>
            </a:r>
            <a:r>
              <a:rPr lang="it-IT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-50px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algn="just"/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per sovrapporlo con l’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. L’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al suo interno con id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#photo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ha dimensioni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 </a:t>
            </a:r>
            <a:r>
              <a:rPr lang="en-US" b="0" dirty="0">
                <a:solidFill>
                  <a:schemeClr val="bg1">
                    <a:lumMod val="95000"/>
                  </a:schemeClr>
                </a:solidFill>
                <a:effectLst/>
              </a:rPr>
              <a:t>per renderla rotonda.</a:t>
            </a:r>
          </a:p>
          <a:p>
            <a:pPr algn="just"/>
            <a:endParaRPr lang="en-US" dirty="0">
              <a:solidFill>
                <a:srgbClr val="B5CEA8"/>
              </a:solidFill>
              <a:latin typeface="Consolas" panose="020B0609020204030204" pitchFamily="49" charset="0"/>
            </a:endParaRPr>
          </a:p>
          <a:p>
            <a:pPr algn="just"/>
            <a:r>
              <a:rPr lang="it-IT" b="0" dirty="0">
                <a:solidFill>
                  <a:schemeClr val="bg1">
                    <a:lumMod val="95000"/>
                  </a:schemeClr>
                </a:solidFill>
                <a:effectLst/>
              </a:rPr>
              <a:t>Immediatamente sotto è presente il nome dell’autore e </a:t>
            </a:r>
            <a:r>
              <a:rPr lang="it-IT" dirty="0">
                <a:solidFill>
                  <a:schemeClr val="bg1">
                    <a:lumMod val="95000"/>
                  </a:schemeClr>
                </a:solidFill>
              </a:rPr>
              <a:t>l’username di GitHub</a:t>
            </a:r>
            <a:endParaRPr lang="en-US" b="0" dirty="0">
              <a:solidFill>
                <a:schemeClr val="bg1">
                  <a:lumMod val="9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0207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13CD7F-736E-4AF7-AB2B-473CAA9E1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1B8747-78D4-4E99-9AA6-D3EBF1C9C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5102" y="592947"/>
            <a:ext cx="8791787" cy="3895085"/>
          </a:xfrm>
        </p:spPr>
        <p:txBody>
          <a:bodyPr anchor="b">
            <a:normAutofit/>
          </a:bodyPr>
          <a:lstStyle/>
          <a:p>
            <a:r>
              <a:rPr lang="it-IT" sz="7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ARTICLE</a:t>
            </a:r>
            <a:endParaRPr lang="it-IT" sz="7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EDA2F5-6B28-478B-9AC4-43FE41E2B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1D712E-ABB9-4258-877D-9349C857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790620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8E56-1447-4C98-882B-CE2627950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59115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43741"/>
      </a:dk2>
      <a:lt2>
        <a:srgbClr val="E2E8E7"/>
      </a:lt2>
      <a:accent1>
        <a:srgbClr val="B13B52"/>
      </a:accent1>
      <a:accent2>
        <a:srgbClr val="C34D95"/>
      </a:accent2>
      <a:accent3>
        <a:srgbClr val="C3674D"/>
      </a:accent3>
      <a:accent4>
        <a:srgbClr val="3BB182"/>
      </a:accent4>
      <a:accent5>
        <a:srgbClr val="46B2B4"/>
      </a:accent5>
      <a:accent6>
        <a:srgbClr val="3B7EB1"/>
      </a:accent6>
      <a:hlink>
        <a:srgbClr val="31937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548</Words>
  <Application>Microsoft Office PowerPoint</Application>
  <PresentationFormat>Widescreen</PresentationFormat>
  <Paragraphs>77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Meiryo</vt:lpstr>
      <vt:lpstr>Arial</vt:lpstr>
      <vt:lpstr>Consolas</vt:lpstr>
      <vt:lpstr>Corbel</vt:lpstr>
      <vt:lpstr>ShojiVTI</vt:lpstr>
      <vt:lpstr>MHW1</vt:lpstr>
      <vt:lpstr>Presentazione standard di PowerPoint</vt:lpstr>
      <vt:lpstr>NAVBAR</vt:lpstr>
      <vt:lpstr>Presentazione standard di PowerPoint</vt:lpstr>
      <vt:lpstr>HEADER</vt:lpstr>
      <vt:lpstr>Presentazione standard di PowerPoint</vt:lpstr>
      <vt:lpstr>PROFILO</vt:lpstr>
      <vt:lpstr>Presentazione standard di PowerPoint</vt:lpstr>
      <vt:lpstr>ARTICLE</vt:lpstr>
      <vt:lpstr>Presentazione standard di PowerPoint</vt:lpstr>
      <vt:lpstr>SECTION</vt:lpstr>
      <vt:lpstr>Presentazione standard di PowerPoint</vt:lpstr>
      <vt:lpstr>FOOTER</vt:lpstr>
      <vt:lpstr>Presentazione standard di PowerPoint</vt:lpstr>
      <vt:lpstr>CSS PER LAYOUT RESPONSIVE</vt:lpstr>
      <vt:lpstr>Presentazione standard di PowerPoint</vt:lpstr>
      <vt:lpstr>DIMENSIONI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FELICE SIMONE CONIGLIO</dc:creator>
  <cp:lastModifiedBy>FELICE SIMONE CONIGLIO</cp:lastModifiedBy>
  <cp:revision>11</cp:revision>
  <dcterms:created xsi:type="dcterms:W3CDTF">2022-04-01T15:13:01Z</dcterms:created>
  <dcterms:modified xsi:type="dcterms:W3CDTF">2022-04-01T20:39:13Z</dcterms:modified>
</cp:coreProperties>
</file>

<file path=docProps/thumbnail.jpeg>
</file>